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7e630ca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77e630ca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7ed7866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7ed7866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7e630cac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7e630cac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677a7501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7677a750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677a7501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677a7501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677a7501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7677a7501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77ed7866e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77ed7866e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77ed7866e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77ed7866e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77ed7866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77ed7866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7ed7866e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77ed7866e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7ed7866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7ed7866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77e630cac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77e630cac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77e630cac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77e630cac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7ed7866e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7ed7866e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7ed7866e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77ed7866e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28.jpg"/><Relationship Id="rId5" Type="http://schemas.openxmlformats.org/officeDocument/2006/relationships/image" Target="../media/image16.jpg"/><Relationship Id="rId6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22.jpg"/><Relationship Id="rId5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6275" y="341375"/>
            <a:ext cx="8520600" cy="11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4A86E8"/>
                </a:solidFill>
              </a:rPr>
              <a:t>Zillow Buyer/Seller </a:t>
            </a:r>
            <a:endParaRPr sz="36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4A86E8"/>
                </a:solidFill>
              </a:rPr>
              <a:t>Analysis &amp; Recommendations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020500" y="3008475"/>
            <a:ext cx="41235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980000"/>
                </a:solidFill>
              </a:rPr>
              <a:t>Akhilesh Pothuri</a:t>
            </a:r>
            <a:endParaRPr sz="26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980000"/>
                </a:solidFill>
              </a:rPr>
              <a:t>Sairam Gajavalli</a:t>
            </a:r>
            <a:endParaRPr sz="26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980000"/>
                </a:solidFill>
              </a:rPr>
              <a:t>Sai Teja Jonnala</a:t>
            </a:r>
            <a:endParaRPr sz="26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980000"/>
                </a:solidFill>
              </a:rPr>
              <a:t>Sai Vagbharathi Addagalla</a:t>
            </a:r>
            <a:endParaRPr sz="26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980000"/>
                </a:solidFill>
              </a:rPr>
              <a:t>Yukthi Gaddam</a:t>
            </a:r>
            <a:endParaRPr sz="26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980000"/>
                </a:solidFill>
              </a:rPr>
              <a:t>Sohan Ganampeta</a:t>
            </a:r>
            <a:endParaRPr sz="2600">
              <a:solidFill>
                <a:srgbClr val="98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139150" y="2183088"/>
            <a:ext cx="30000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50">
                <a:solidFill>
                  <a:srgbClr val="FF0000"/>
                </a:solidFill>
              </a:rPr>
              <a:t>DataSols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775" y="3377650"/>
            <a:ext cx="2336752" cy="155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0" y="1792588"/>
            <a:ext cx="2782724" cy="15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250" y="1025300"/>
            <a:ext cx="2719851" cy="174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125" y="1098300"/>
            <a:ext cx="2292475" cy="15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/>
        <p:spPr>
          <a:xfrm>
            <a:off x="1480575" y="3213875"/>
            <a:ext cx="2641825" cy="17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150" y="3274263"/>
            <a:ext cx="2443892" cy="159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3325" y="929675"/>
            <a:ext cx="2719849" cy="17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2454900" y="338375"/>
            <a:ext cx="41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54500" y="10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4A86E8"/>
                </a:solidFill>
              </a:rPr>
              <a:t>Exploratory Data Analysis on Missing Values</a:t>
            </a:r>
            <a:endParaRPr sz="25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50" y="211550"/>
            <a:ext cx="2635525" cy="172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00" y="253850"/>
            <a:ext cx="2705624" cy="16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00" y="2571751"/>
            <a:ext cx="2599624" cy="169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4150" y="253850"/>
            <a:ext cx="2599632" cy="16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5737" y="2620825"/>
            <a:ext cx="2407499" cy="15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4150" y="2631313"/>
            <a:ext cx="2407500" cy="1572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00" y="469379"/>
            <a:ext cx="5075777" cy="1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422" y="2782750"/>
            <a:ext cx="3698500" cy="22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624425" y="3578463"/>
            <a:ext cx="43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Difference  = Assessment Year - Year Built</a:t>
            </a:r>
            <a:endParaRPr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5312825" y="1099175"/>
            <a:ext cx="37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580"/>
              <a:t>Distribution of Categorical Variables</a:t>
            </a:r>
            <a:endParaRPr sz="158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0" l="7002" r="0" t="3975"/>
          <a:stretch/>
        </p:blipFill>
        <p:spPr>
          <a:xfrm>
            <a:off x="3182000" y="1089725"/>
            <a:ext cx="5810876" cy="38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54500" y="10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A86E8"/>
                </a:solidFill>
              </a:rPr>
              <a:t>Multi</a:t>
            </a:r>
            <a:r>
              <a:rPr lang="en" sz="2500">
                <a:solidFill>
                  <a:srgbClr val="4A86E8"/>
                </a:solidFill>
              </a:rPr>
              <a:t>-</a:t>
            </a:r>
            <a:r>
              <a:rPr lang="en" sz="2500">
                <a:solidFill>
                  <a:srgbClr val="4A86E8"/>
                </a:solidFill>
              </a:rPr>
              <a:t>collinearity</a:t>
            </a:r>
            <a:endParaRPr sz="2500">
              <a:solidFill>
                <a:srgbClr val="4A86E8"/>
              </a:solidFill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54500" y="754950"/>
            <a:ext cx="3000000" cy="3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Observation: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We observe high correlation among some of the feature variables from the above correlation plot.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Due to </a:t>
            </a:r>
            <a:r>
              <a:rPr lang="en" sz="1200">
                <a:solidFill>
                  <a:schemeClr val="dk1"/>
                </a:solidFill>
              </a:rPr>
              <a:t>repetitive</a:t>
            </a:r>
            <a:r>
              <a:rPr lang="en" sz="1200">
                <a:solidFill>
                  <a:schemeClr val="dk1"/>
                </a:solidFill>
              </a:rPr>
              <a:t> data few columns are dropped that serve no useful purpose for the model prediction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model is </a:t>
            </a:r>
            <a:r>
              <a:rPr lang="en" sz="1200">
                <a:solidFill>
                  <a:schemeClr val="dk1"/>
                </a:solidFill>
              </a:rPr>
              <a:t>rebuilt</a:t>
            </a:r>
            <a:r>
              <a:rPr lang="en" sz="1200">
                <a:solidFill>
                  <a:schemeClr val="dk1"/>
                </a:solidFill>
              </a:rPr>
              <a:t> by dropping these columns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75" y="813700"/>
            <a:ext cx="3287499" cy="19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350" y="692900"/>
            <a:ext cx="3104850" cy="20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686" y="2822899"/>
            <a:ext cx="3539337" cy="208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8348" y="2822899"/>
            <a:ext cx="3257639" cy="20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type="title"/>
          </p:nvPr>
        </p:nvSpPr>
        <p:spPr>
          <a:xfrm>
            <a:off x="54500" y="10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4A86E8"/>
                </a:solidFill>
              </a:rPr>
              <a:t>Distribution of Discrete Variables</a:t>
            </a:r>
            <a:endParaRPr sz="2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163" name="Google Shape;163;p26"/>
          <p:cNvSpPr txBox="1"/>
          <p:nvPr/>
        </p:nvSpPr>
        <p:spPr>
          <a:xfrm>
            <a:off x="7638950" y="2255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00" y="760337"/>
            <a:ext cx="336327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825" y="753300"/>
            <a:ext cx="3116375" cy="220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8725" y="2798675"/>
            <a:ext cx="3672226" cy="22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type="title"/>
          </p:nvPr>
        </p:nvSpPr>
        <p:spPr>
          <a:xfrm>
            <a:off x="112575" y="10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A86E8"/>
                </a:solidFill>
              </a:rPr>
              <a:t>Distribution of Continuous Variables</a:t>
            </a:r>
            <a:endParaRPr sz="22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228825" y="6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Plan of action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533975"/>
            <a:ext cx="8520600" cy="4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Every row entry is linked to location information, geolocation data attributes can be used to form clusters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Feature Engineering to identify best house attributes to boost house sale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Use Regression model for predicting sale price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5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rgbClr val="4A86E8"/>
                </a:solidFill>
              </a:rPr>
              <a:t>Thank you</a:t>
            </a:r>
            <a:endParaRPr sz="1900">
              <a:solidFill>
                <a:srgbClr val="4A86E8"/>
              </a:solidFill>
              <a:highlight>
                <a:srgbClr val="FFFFFF"/>
              </a:highlight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2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Zillow Business Background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886975"/>
            <a:ext cx="85206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Z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illow Group Inc. runs the top real estate website in the world where homeowners, agents, and anyone looking to purchase or rent homes can connect and conduct business.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The purchasing, selling, and renting of homes is coordinated by Zillow in order to facilitate sales of advertising spots and leads and generate commissions and interest.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The website is made to cover all aspects of homeownership, including buying, selling, renting, and loan financing.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Zillow’s mission is to arm consumers with the data and knowledge they need to make wise housing decisions.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Zillow generates revenue primarily from three sources: Homes, Mortgages and IMT (Internet, Media and Technology)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2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Primary Customers and Primary Competitors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799800"/>
            <a:ext cx="8520600" cy="3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Zillow has two distinct client segments that complement its objective to provide customers with high-quality real estate services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C9DAF8"/>
              </a:highlight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Service Consumers 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C9DAF8"/>
                </a:highlight>
              </a:rPr>
              <a:t>The renters, </a:t>
            </a:r>
            <a:endParaRPr sz="1900">
              <a:solidFill>
                <a:schemeClr val="dk1"/>
              </a:solidFill>
              <a:highlight>
                <a:srgbClr val="C9DAF8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C9DAF8"/>
                </a:highlight>
              </a:rPr>
              <a:t>the homebuyers, </a:t>
            </a:r>
            <a:endParaRPr sz="1900">
              <a:solidFill>
                <a:schemeClr val="dk1"/>
              </a:solidFill>
              <a:highlight>
                <a:srgbClr val="C9DAF8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C9DAF8"/>
                </a:highlight>
              </a:rPr>
              <a:t>and the sellers</a:t>
            </a:r>
            <a:endParaRPr sz="1900">
              <a:solidFill>
                <a:schemeClr val="dk1"/>
              </a:solidFill>
              <a:highlight>
                <a:srgbClr val="C9DAF8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Service Providers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C9DAF8"/>
                </a:highlight>
              </a:rPr>
              <a:t>homeowners, </a:t>
            </a:r>
            <a:endParaRPr sz="1900">
              <a:solidFill>
                <a:schemeClr val="dk1"/>
              </a:solidFill>
              <a:highlight>
                <a:srgbClr val="C9DAF8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C9DAF8"/>
                </a:highlight>
              </a:rPr>
              <a:t>and professionals</a:t>
            </a:r>
            <a:endParaRPr sz="1900">
              <a:solidFill>
                <a:schemeClr val="dk1"/>
              </a:solidFill>
              <a:highlight>
                <a:srgbClr val="C9DAF8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C9DAF8"/>
              </a:highlight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825" y="1583750"/>
            <a:ext cx="5689551" cy="320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2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Research Objective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886975"/>
            <a:ext cx="85206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rgbClr val="202124"/>
                </a:solidFill>
              </a:rPr>
              <a:t>Suggest/identify potential neighborhood areas for buyer to buy a home</a:t>
            </a:r>
            <a:endParaRPr sz="2000">
              <a:solidFill>
                <a:srgbClr val="20212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4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Char char="●"/>
            </a:pPr>
            <a:r>
              <a:rPr lang="en" sz="2000">
                <a:solidFill>
                  <a:srgbClr val="202124"/>
                </a:solidFill>
              </a:rPr>
              <a:t>Identifying best feature attributes to help boost sale listing while optimizing sale price of the house for seller </a:t>
            </a:r>
            <a:endParaRPr sz="2000">
              <a:solidFill>
                <a:srgbClr val="20212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4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Char char="●"/>
            </a:pPr>
            <a:r>
              <a:rPr lang="en" sz="2000">
                <a:solidFill>
                  <a:srgbClr val="202124"/>
                </a:solidFill>
              </a:rPr>
              <a:t>Suggest potential listing price based on the neighborhood area listings </a:t>
            </a:r>
            <a:endParaRPr sz="2000">
              <a:solidFill>
                <a:srgbClr val="20212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4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Char char="●"/>
            </a:pPr>
            <a:r>
              <a:rPr lang="en" sz="2000">
                <a:solidFill>
                  <a:srgbClr val="202124"/>
                </a:solidFill>
              </a:rPr>
              <a:t>Suggest affordability price range for the buyer to buy a house in a neighborhood area based on buyer's banking attributes (annual income, loan interest etc) -- AMBITIOUS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2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Dataset Description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-104775" y="944125"/>
            <a:ext cx="39459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750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58"/>
              <a:buChar char="●"/>
            </a:pPr>
            <a:r>
              <a:rPr lang="en" sz="1557">
                <a:solidFill>
                  <a:schemeClr val="dk1"/>
                </a:solidFill>
                <a:highlight>
                  <a:srgbClr val="FFFFFF"/>
                </a:highlight>
              </a:rPr>
              <a:t>Dataset contains full list of real estate properties in three counties (Los Angeles, Orange and Ventura, California) data in 2016 and 2017</a:t>
            </a:r>
            <a:endParaRPr sz="155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5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50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8"/>
              <a:buChar char="●"/>
            </a:pPr>
            <a:r>
              <a:rPr lang="en" sz="1557">
                <a:solidFill>
                  <a:schemeClr val="dk1"/>
                </a:solidFill>
                <a:highlight>
                  <a:srgbClr val="FFFFFF"/>
                </a:highlight>
              </a:rPr>
              <a:t>All the properties with their home features: type of cooling system, architectural style of the home, number of bathrooms and number of bedrooms, total </a:t>
            </a:r>
            <a:r>
              <a:rPr lang="en" sz="1557">
                <a:solidFill>
                  <a:schemeClr val="dk1"/>
                </a:solidFill>
                <a:highlight>
                  <a:srgbClr val="FFFFFF"/>
                </a:highlight>
              </a:rPr>
              <a:t>living</a:t>
            </a:r>
            <a:r>
              <a:rPr lang="en" sz="1557">
                <a:solidFill>
                  <a:schemeClr val="dk1"/>
                </a:solidFill>
                <a:highlight>
                  <a:srgbClr val="FFFFFF"/>
                </a:highlight>
              </a:rPr>
              <a:t> area, number of garages, number of levels, year built, tax amount, assessment year, transaction date are among few features listed (total 58 features)</a:t>
            </a:r>
            <a:endParaRPr sz="155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5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50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8"/>
              <a:buChar char="●"/>
            </a:pPr>
            <a:r>
              <a:rPr lang="en" sz="1557">
                <a:solidFill>
                  <a:schemeClr val="dk1"/>
                </a:solidFill>
                <a:highlight>
                  <a:srgbClr val="FFFFFF"/>
                </a:highlight>
              </a:rPr>
              <a:t>Location details (latitude, longitude, neighborhood, zip, city, county) area also included in the dataset.</a:t>
            </a:r>
            <a:endParaRPr sz="1557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75" y="25850"/>
            <a:ext cx="4914274" cy="509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213625" y="20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Data Description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5" y="778000"/>
            <a:ext cx="5105500" cy="1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675" y="662500"/>
            <a:ext cx="2299025" cy="35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1250" y="2488925"/>
            <a:ext cx="2433500" cy="22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800" y="1156900"/>
            <a:ext cx="5125299" cy="310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91050" y="1756950"/>
            <a:ext cx="354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Target Variable</a:t>
            </a:r>
            <a:r>
              <a:rPr lang="en">
                <a:solidFill>
                  <a:srgbClr val="FF0000"/>
                </a:solidFill>
              </a:rPr>
              <a:t> :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Logerror = log(Zestimate) - log(SalePrice)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58775" y="240425"/>
            <a:ext cx="871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A86E8"/>
                </a:solidFill>
              </a:rPr>
              <a:t>Understanding the Target Variable</a:t>
            </a:r>
            <a:endParaRPr sz="25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228825" y="6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Data Cleaning and Preparation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533975"/>
            <a:ext cx="8520600" cy="4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Missing values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Distribution of the numerical variables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Outliers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Distribution of the categorical variables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225" y="2019350"/>
            <a:ext cx="5280051" cy="30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5" y="125375"/>
            <a:ext cx="4380700" cy="335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875" y="1683673"/>
            <a:ext cx="4380700" cy="335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